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31789"/>
            <a:ext cx="7556421" cy="1559243"/>
          </a:xfrm>
          <a:prstGeom prst="rect">
            <a:avLst/>
          </a:prstGeom>
          <a:noFill/>
          <a:ln/>
        </p:spPr>
        <p:txBody>
          <a:bodyPr wrap="squar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Sign Language Detection System Using ML and DL</a:t>
            </a:r>
            <a:endParaRPr lang="en-US" sz="4900" dirty="0"/>
          </a:p>
        </p:txBody>
      </p:sp>
      <p:sp>
        <p:nvSpPr>
          <p:cNvPr id="4" name="Text 1"/>
          <p:cNvSpPr/>
          <p:nvPr/>
        </p:nvSpPr>
        <p:spPr>
          <a:xfrm>
            <a:off x="793790" y="3831193"/>
            <a:ext cx="7556421"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This presentation outlines the development of a sign language detection system using machine learning and deep learning techniques. The system will aim to accurately interpret and translate sign language into spoken language or text, facilitating communication between deaf and hearing communities.</a:t>
            </a:r>
            <a:endParaRPr lang="en-US" sz="1750" dirty="0"/>
          </a:p>
        </p:txBody>
      </p:sp>
      <p:sp>
        <p:nvSpPr>
          <p:cNvPr id="5" name="Shape 2"/>
          <p:cNvSpPr/>
          <p:nvPr/>
        </p:nvSpPr>
        <p:spPr>
          <a:xfrm>
            <a:off x="793790" y="5917763"/>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925383"/>
            <a:ext cx="347663" cy="347663"/>
          </a:xfrm>
          <a:prstGeom prst="rect">
            <a:avLst/>
          </a:prstGeom>
        </p:spPr>
      </p:pic>
      <p:sp>
        <p:nvSpPr>
          <p:cNvPr id="7" name="Text 3"/>
          <p:cNvSpPr/>
          <p:nvPr/>
        </p:nvSpPr>
        <p:spPr>
          <a:xfrm>
            <a:off x="1270040" y="5900857"/>
            <a:ext cx="1582341" cy="396835"/>
          </a:xfrm>
          <a:prstGeom prst="rect">
            <a:avLst/>
          </a:prstGeom>
          <a:noFill/>
          <a:ln/>
        </p:spPr>
        <p:txBody>
          <a:bodyPr wrap="none" lIns="0" tIns="0" rIns="0" bIns="0" rtlCol="0" anchor="t"/>
          <a:lstStyle/>
          <a:p>
            <a:pPr algn="l" indent="0" marL="0">
              <a:lnSpc>
                <a:spcPts val="3100"/>
              </a:lnSpc>
              <a:buNone/>
            </a:pPr>
            <a:r>
              <a:rPr lang="en-US" sz="2200" b="1" spc="-36" kern="0" dirty="0">
                <a:solidFill>
                  <a:srgbClr val="272525"/>
                </a:solidFill>
                <a:latin typeface="Inter Bold" pitchFamily="34" charset="0"/>
                <a:ea typeface="Inter Bold" pitchFamily="34" charset="-122"/>
                <a:cs typeface="Inter Bold" pitchFamily="34" charset="-120"/>
              </a:rPr>
              <a:t>by Sahil Giri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806422"/>
            <a:ext cx="8301752" cy="779621"/>
          </a:xfrm>
          <a:prstGeom prst="rect">
            <a:avLst/>
          </a:prstGeom>
          <a:noFill/>
          <a:ln/>
        </p:spPr>
        <p:txBody>
          <a:bodyPr wrap="non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Introduction to Sign Language</a:t>
            </a:r>
            <a:endParaRPr lang="en-US" sz="4900" dirty="0"/>
          </a:p>
        </p:txBody>
      </p:sp>
      <p:sp>
        <p:nvSpPr>
          <p:cNvPr id="3" name="Text 1"/>
          <p:cNvSpPr/>
          <p:nvPr/>
        </p:nvSpPr>
        <p:spPr>
          <a:xfrm>
            <a:off x="793790" y="4130278"/>
            <a:ext cx="6244709"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Sign language is a visual language that uses hand gestures, facial expressions, and body movements to convey meaning.</a:t>
            </a:r>
            <a:endParaRPr lang="en-US" sz="1750" dirty="0"/>
          </a:p>
        </p:txBody>
      </p:sp>
      <p:sp>
        <p:nvSpPr>
          <p:cNvPr id="4" name="Text 2"/>
          <p:cNvSpPr/>
          <p:nvPr/>
        </p:nvSpPr>
        <p:spPr>
          <a:xfrm>
            <a:off x="7599521" y="4130278"/>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Each sign language is unique, with its own alphabet, grammar, and cultural context.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37528"/>
            <a:ext cx="11261527" cy="779621"/>
          </a:xfrm>
          <a:prstGeom prst="rect">
            <a:avLst/>
          </a:prstGeom>
          <a:noFill/>
          <a:ln/>
        </p:spPr>
        <p:txBody>
          <a:bodyPr wrap="non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Challenges in Sign Language Recognition</a:t>
            </a:r>
            <a:endParaRPr lang="en-US" sz="4900" dirty="0"/>
          </a:p>
        </p:txBody>
      </p:sp>
      <p:sp>
        <p:nvSpPr>
          <p:cNvPr id="4" name="Shape 1"/>
          <p:cNvSpPr/>
          <p:nvPr/>
        </p:nvSpPr>
        <p:spPr>
          <a:xfrm>
            <a:off x="793790" y="5412462"/>
            <a:ext cx="396835" cy="396835"/>
          </a:xfrm>
          <a:prstGeom prst="roundRect">
            <a:avLst>
              <a:gd name="adj" fmla="val 24007"/>
            </a:avLst>
          </a:prstGeom>
          <a:solidFill>
            <a:srgbClr val="E0D7F4"/>
          </a:solidFill>
          <a:ln w="7620">
            <a:solidFill>
              <a:srgbClr val="C6BDDA"/>
            </a:solidFill>
            <a:prstDash val="solid"/>
          </a:ln>
        </p:spPr>
      </p:sp>
      <p:sp>
        <p:nvSpPr>
          <p:cNvPr id="5" name="Text 2"/>
          <p:cNvSpPr/>
          <p:nvPr/>
        </p:nvSpPr>
        <p:spPr>
          <a:xfrm>
            <a:off x="1417439" y="5412462"/>
            <a:ext cx="3118842" cy="389930"/>
          </a:xfrm>
          <a:prstGeom prst="rect">
            <a:avLst/>
          </a:prstGeom>
          <a:noFill/>
          <a:ln/>
        </p:spPr>
        <p:txBody>
          <a:bodyPr wrap="none" lIns="0" tIns="0" rIns="0" bIns="0" rtlCol="0" anchor="t"/>
          <a:lstStyle/>
          <a:p>
            <a:pP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Hand Variability</a:t>
            </a:r>
            <a:endParaRPr lang="en-US" sz="2450" dirty="0"/>
          </a:p>
        </p:txBody>
      </p:sp>
      <p:sp>
        <p:nvSpPr>
          <p:cNvPr id="6" name="Text 3"/>
          <p:cNvSpPr/>
          <p:nvPr/>
        </p:nvSpPr>
        <p:spPr>
          <a:xfrm>
            <a:off x="1417439" y="5938480"/>
            <a:ext cx="3572708"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Hand size, shape, and movement vary between individuals, making recognition challenging.</a:t>
            </a:r>
            <a:endParaRPr lang="en-US" sz="1750" dirty="0"/>
          </a:p>
        </p:txBody>
      </p:sp>
      <p:sp>
        <p:nvSpPr>
          <p:cNvPr id="7" name="Shape 4"/>
          <p:cNvSpPr/>
          <p:nvPr/>
        </p:nvSpPr>
        <p:spPr>
          <a:xfrm>
            <a:off x="5216962" y="5412462"/>
            <a:ext cx="396835" cy="396835"/>
          </a:xfrm>
          <a:prstGeom prst="roundRect">
            <a:avLst>
              <a:gd name="adj" fmla="val 24007"/>
            </a:avLst>
          </a:prstGeom>
          <a:solidFill>
            <a:srgbClr val="E0D7F4"/>
          </a:solidFill>
          <a:ln w="7620">
            <a:solidFill>
              <a:srgbClr val="C6BDDA"/>
            </a:solidFill>
            <a:prstDash val="solid"/>
          </a:ln>
        </p:spPr>
      </p:sp>
      <p:sp>
        <p:nvSpPr>
          <p:cNvPr id="8" name="Text 5"/>
          <p:cNvSpPr/>
          <p:nvPr/>
        </p:nvSpPr>
        <p:spPr>
          <a:xfrm>
            <a:off x="5840611" y="5412462"/>
            <a:ext cx="3118842" cy="389930"/>
          </a:xfrm>
          <a:prstGeom prst="rect">
            <a:avLst/>
          </a:prstGeom>
          <a:noFill/>
          <a:ln/>
        </p:spPr>
        <p:txBody>
          <a:bodyPr wrap="none" lIns="0" tIns="0" rIns="0" bIns="0" rtlCol="0" anchor="t"/>
          <a:lstStyle/>
          <a:p>
            <a:pP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Background Noise</a:t>
            </a:r>
            <a:endParaRPr lang="en-US" sz="2450" dirty="0"/>
          </a:p>
        </p:txBody>
      </p:sp>
      <p:sp>
        <p:nvSpPr>
          <p:cNvPr id="9" name="Text 6"/>
          <p:cNvSpPr/>
          <p:nvPr/>
        </p:nvSpPr>
        <p:spPr>
          <a:xfrm>
            <a:off x="5840611" y="5938480"/>
            <a:ext cx="3572708"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Distracting background elements can interfere with accurate sign detection.</a:t>
            </a:r>
            <a:endParaRPr lang="en-US" sz="1750" dirty="0"/>
          </a:p>
        </p:txBody>
      </p:sp>
      <p:sp>
        <p:nvSpPr>
          <p:cNvPr id="10" name="Shape 7"/>
          <p:cNvSpPr/>
          <p:nvPr/>
        </p:nvSpPr>
        <p:spPr>
          <a:xfrm>
            <a:off x="9640133" y="5412462"/>
            <a:ext cx="396835" cy="396835"/>
          </a:xfrm>
          <a:prstGeom prst="roundRect">
            <a:avLst>
              <a:gd name="adj" fmla="val 24007"/>
            </a:avLst>
          </a:prstGeom>
          <a:solidFill>
            <a:srgbClr val="E0D7F4"/>
          </a:solidFill>
          <a:ln w="7620">
            <a:solidFill>
              <a:srgbClr val="C6BDDA"/>
            </a:solidFill>
            <a:prstDash val="solid"/>
          </a:ln>
        </p:spPr>
      </p:sp>
      <p:sp>
        <p:nvSpPr>
          <p:cNvPr id="11" name="Text 8"/>
          <p:cNvSpPr/>
          <p:nvPr/>
        </p:nvSpPr>
        <p:spPr>
          <a:xfrm>
            <a:off x="10263783" y="5412462"/>
            <a:ext cx="3286363" cy="389930"/>
          </a:xfrm>
          <a:prstGeom prst="rect">
            <a:avLst/>
          </a:prstGeom>
          <a:noFill/>
          <a:ln/>
        </p:spPr>
        <p:txBody>
          <a:bodyPr wrap="none" lIns="0" tIns="0" rIns="0" bIns="0" rtlCol="0" anchor="t"/>
          <a:lstStyle/>
          <a:p>
            <a:pP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Sign Language Diversity</a:t>
            </a:r>
            <a:endParaRPr lang="en-US" sz="2450" dirty="0"/>
          </a:p>
        </p:txBody>
      </p:sp>
      <p:sp>
        <p:nvSpPr>
          <p:cNvPr id="12" name="Text 9"/>
          <p:cNvSpPr/>
          <p:nvPr/>
        </p:nvSpPr>
        <p:spPr>
          <a:xfrm>
            <a:off x="10263783" y="5938480"/>
            <a:ext cx="3572708"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Different sign languages have unique gestures and grammar, requiring specialized models.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68097"/>
            <a:ext cx="7556421" cy="1559243"/>
          </a:xfrm>
          <a:prstGeom prst="rect">
            <a:avLst/>
          </a:prstGeom>
          <a:noFill/>
          <a:ln/>
        </p:spPr>
        <p:txBody>
          <a:bodyPr wrap="squar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Machine Learning Approach</a:t>
            </a:r>
            <a:endParaRPr lang="en-US" sz="4900" dirty="0"/>
          </a:p>
        </p:txBody>
      </p:sp>
      <p:sp>
        <p:nvSpPr>
          <p:cNvPr id="4" name="Shape 1"/>
          <p:cNvSpPr/>
          <p:nvPr/>
        </p:nvSpPr>
        <p:spPr>
          <a:xfrm>
            <a:off x="6280190" y="2867501"/>
            <a:ext cx="3664863" cy="2083594"/>
          </a:xfrm>
          <a:prstGeom prst="roundRect">
            <a:avLst>
              <a:gd name="adj" fmla="val 4572"/>
            </a:avLst>
          </a:prstGeom>
          <a:solidFill>
            <a:srgbClr val="E0D7F4"/>
          </a:solidFill>
          <a:ln w="7620">
            <a:solidFill>
              <a:srgbClr val="C6BDDA"/>
            </a:solidFill>
            <a:prstDash val="solid"/>
          </a:ln>
        </p:spPr>
      </p:sp>
      <p:sp>
        <p:nvSpPr>
          <p:cNvPr id="5" name="Text 2"/>
          <p:cNvSpPr/>
          <p:nvPr/>
        </p:nvSpPr>
        <p:spPr>
          <a:xfrm>
            <a:off x="6514624" y="3101935"/>
            <a:ext cx="3118842" cy="389930"/>
          </a:xfrm>
          <a:prstGeom prst="rect">
            <a:avLst/>
          </a:prstGeom>
          <a:noFill/>
          <a:ln/>
        </p:spPr>
        <p:txBody>
          <a:bodyPr wrap="none" lIns="0" tIns="0" rIns="0" bIns="0" rtlCol="0" anchor="t"/>
          <a:lstStyle/>
          <a:p>
            <a:pP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Data Collection</a:t>
            </a:r>
            <a:endParaRPr lang="en-US" sz="2450" dirty="0"/>
          </a:p>
        </p:txBody>
      </p:sp>
      <p:sp>
        <p:nvSpPr>
          <p:cNvPr id="6" name="Text 3"/>
          <p:cNvSpPr/>
          <p:nvPr/>
        </p:nvSpPr>
        <p:spPr>
          <a:xfrm>
            <a:off x="6514624" y="3627953"/>
            <a:ext cx="3195995"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Gather a large dataset of signed language images.</a:t>
            </a:r>
            <a:endParaRPr lang="en-US" sz="1750" dirty="0"/>
          </a:p>
        </p:txBody>
      </p:sp>
      <p:sp>
        <p:nvSpPr>
          <p:cNvPr id="7" name="Shape 4"/>
          <p:cNvSpPr/>
          <p:nvPr/>
        </p:nvSpPr>
        <p:spPr>
          <a:xfrm>
            <a:off x="10171867" y="2867501"/>
            <a:ext cx="3664863" cy="2083594"/>
          </a:xfrm>
          <a:prstGeom prst="roundRect">
            <a:avLst>
              <a:gd name="adj" fmla="val 4572"/>
            </a:avLst>
          </a:prstGeom>
          <a:solidFill>
            <a:srgbClr val="E0D7F4"/>
          </a:solidFill>
          <a:ln w="7620">
            <a:solidFill>
              <a:srgbClr val="C6BDDA"/>
            </a:solidFill>
            <a:prstDash val="solid"/>
          </a:ln>
        </p:spPr>
      </p:sp>
      <p:sp>
        <p:nvSpPr>
          <p:cNvPr id="8" name="Text 5"/>
          <p:cNvSpPr/>
          <p:nvPr/>
        </p:nvSpPr>
        <p:spPr>
          <a:xfrm>
            <a:off x="10406301" y="3101935"/>
            <a:ext cx="3118842" cy="389930"/>
          </a:xfrm>
          <a:prstGeom prst="rect">
            <a:avLst/>
          </a:prstGeom>
          <a:noFill/>
          <a:ln/>
        </p:spPr>
        <p:txBody>
          <a:bodyPr wrap="none" lIns="0" tIns="0" rIns="0" bIns="0" rtlCol="0" anchor="t"/>
          <a:lstStyle/>
          <a:p>
            <a:pP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Feature Extraction</a:t>
            </a:r>
            <a:endParaRPr lang="en-US" sz="2450" dirty="0"/>
          </a:p>
        </p:txBody>
      </p:sp>
      <p:sp>
        <p:nvSpPr>
          <p:cNvPr id="9" name="Text 6"/>
          <p:cNvSpPr/>
          <p:nvPr/>
        </p:nvSpPr>
        <p:spPr>
          <a:xfrm>
            <a:off x="10406301" y="3627953"/>
            <a:ext cx="3195995"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Identify key features of each sign, such as hand shape, position, and movement.</a:t>
            </a:r>
            <a:endParaRPr lang="en-US" sz="1750" dirty="0"/>
          </a:p>
        </p:txBody>
      </p:sp>
      <p:sp>
        <p:nvSpPr>
          <p:cNvPr id="10" name="Shape 7"/>
          <p:cNvSpPr/>
          <p:nvPr/>
        </p:nvSpPr>
        <p:spPr>
          <a:xfrm>
            <a:off x="6280190" y="5177909"/>
            <a:ext cx="3664863" cy="2083594"/>
          </a:xfrm>
          <a:prstGeom prst="roundRect">
            <a:avLst>
              <a:gd name="adj" fmla="val 4572"/>
            </a:avLst>
          </a:prstGeom>
          <a:solidFill>
            <a:srgbClr val="E0D7F4"/>
          </a:solidFill>
          <a:ln w="7620">
            <a:solidFill>
              <a:srgbClr val="C6BDDA"/>
            </a:solidFill>
            <a:prstDash val="solid"/>
          </a:ln>
        </p:spPr>
      </p:sp>
      <p:sp>
        <p:nvSpPr>
          <p:cNvPr id="11" name="Text 8"/>
          <p:cNvSpPr/>
          <p:nvPr/>
        </p:nvSpPr>
        <p:spPr>
          <a:xfrm>
            <a:off x="6514624" y="5412343"/>
            <a:ext cx="3118842" cy="389930"/>
          </a:xfrm>
          <a:prstGeom prst="rect">
            <a:avLst/>
          </a:prstGeom>
          <a:noFill/>
          <a:ln/>
        </p:spPr>
        <p:txBody>
          <a:bodyPr wrap="none" lIns="0" tIns="0" rIns="0" bIns="0" rtlCol="0" anchor="t"/>
          <a:lstStyle/>
          <a:p>
            <a:pP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Model Training</a:t>
            </a:r>
            <a:endParaRPr lang="en-US" sz="2450" dirty="0"/>
          </a:p>
        </p:txBody>
      </p:sp>
      <p:sp>
        <p:nvSpPr>
          <p:cNvPr id="12" name="Text 9"/>
          <p:cNvSpPr/>
          <p:nvPr/>
        </p:nvSpPr>
        <p:spPr>
          <a:xfrm>
            <a:off x="6514624" y="5938361"/>
            <a:ext cx="3195995"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Train a machine learning model to recognize patterns in the extracted features.</a:t>
            </a:r>
            <a:endParaRPr lang="en-US" sz="1750" dirty="0"/>
          </a:p>
        </p:txBody>
      </p:sp>
      <p:sp>
        <p:nvSpPr>
          <p:cNvPr id="13" name="Shape 10"/>
          <p:cNvSpPr/>
          <p:nvPr/>
        </p:nvSpPr>
        <p:spPr>
          <a:xfrm>
            <a:off x="10171867" y="5177909"/>
            <a:ext cx="3664863" cy="2083594"/>
          </a:xfrm>
          <a:prstGeom prst="roundRect">
            <a:avLst>
              <a:gd name="adj" fmla="val 4572"/>
            </a:avLst>
          </a:prstGeom>
          <a:solidFill>
            <a:srgbClr val="E0D7F4"/>
          </a:solidFill>
          <a:ln w="7620">
            <a:solidFill>
              <a:srgbClr val="C6BDDA"/>
            </a:solidFill>
            <a:prstDash val="solid"/>
          </a:ln>
        </p:spPr>
      </p:sp>
      <p:sp>
        <p:nvSpPr>
          <p:cNvPr id="14" name="Text 11"/>
          <p:cNvSpPr/>
          <p:nvPr/>
        </p:nvSpPr>
        <p:spPr>
          <a:xfrm>
            <a:off x="10406301" y="5412343"/>
            <a:ext cx="3118842" cy="389930"/>
          </a:xfrm>
          <a:prstGeom prst="rect">
            <a:avLst/>
          </a:prstGeom>
          <a:noFill/>
          <a:ln/>
        </p:spPr>
        <p:txBody>
          <a:bodyPr wrap="none" lIns="0" tIns="0" rIns="0" bIns="0" rtlCol="0" anchor="t"/>
          <a:lstStyle/>
          <a:p>
            <a:pP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Prediction</a:t>
            </a:r>
            <a:endParaRPr lang="en-US" sz="2450" dirty="0"/>
          </a:p>
        </p:txBody>
      </p:sp>
      <p:sp>
        <p:nvSpPr>
          <p:cNvPr id="15" name="Text 12"/>
          <p:cNvSpPr/>
          <p:nvPr/>
        </p:nvSpPr>
        <p:spPr>
          <a:xfrm>
            <a:off x="10406301" y="5938361"/>
            <a:ext cx="3195995"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Use the trained model to classify new signs based on their features.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624"/>
          </a:xfrm>
          <a:prstGeom prst="rect">
            <a:avLst/>
          </a:prstGeom>
        </p:spPr>
      </p:pic>
      <p:sp>
        <p:nvSpPr>
          <p:cNvPr id="3" name="Text 0"/>
          <p:cNvSpPr/>
          <p:nvPr/>
        </p:nvSpPr>
        <p:spPr>
          <a:xfrm>
            <a:off x="756047" y="594003"/>
            <a:ext cx="6958727" cy="742593"/>
          </a:xfrm>
          <a:prstGeom prst="rect">
            <a:avLst/>
          </a:prstGeom>
          <a:noFill/>
          <a:ln/>
        </p:spPr>
        <p:txBody>
          <a:bodyPr wrap="none" lIns="0" tIns="0" rIns="0" bIns="0" rtlCol="0" anchor="t"/>
          <a:lstStyle/>
          <a:p>
            <a:pPr indent="0" marL="0">
              <a:lnSpc>
                <a:spcPts val="5800"/>
              </a:lnSpc>
              <a:buNone/>
            </a:pPr>
            <a:r>
              <a:rPr lang="en-US" sz="4650" b="1" spc="-94" kern="0" dirty="0">
                <a:solidFill>
                  <a:srgbClr val="F95F88"/>
                </a:solidFill>
                <a:latin typeface="Petrona Bold" pitchFamily="34" charset="0"/>
                <a:ea typeface="Petrona Bold" pitchFamily="34" charset="-122"/>
                <a:cs typeface="Petrona Bold" pitchFamily="34" charset="-120"/>
              </a:rPr>
              <a:t>Deep Learning Techniques</a:t>
            </a:r>
            <a:endParaRPr lang="en-US" sz="4650" dirty="0"/>
          </a:p>
        </p:txBody>
      </p:sp>
      <p:pic>
        <p:nvPicPr>
          <p:cNvPr id="4" name="Image 1" descr="preencoded.png">    </p:cNvPr>
          <p:cNvPicPr>
            <a:picLocks noChangeAspect="1"/>
          </p:cNvPicPr>
          <p:nvPr/>
        </p:nvPicPr>
        <p:blipFill>
          <a:blip r:embed="rId2"/>
          <a:stretch>
            <a:fillRect/>
          </a:stretch>
        </p:blipFill>
        <p:spPr>
          <a:xfrm>
            <a:off x="756047" y="1660565"/>
            <a:ext cx="539948" cy="539948"/>
          </a:xfrm>
          <a:prstGeom prst="rect">
            <a:avLst/>
          </a:prstGeom>
        </p:spPr>
      </p:pic>
      <p:sp>
        <p:nvSpPr>
          <p:cNvPr id="5" name="Text 1"/>
          <p:cNvSpPr/>
          <p:nvPr/>
        </p:nvSpPr>
        <p:spPr>
          <a:xfrm>
            <a:off x="756047" y="2416493"/>
            <a:ext cx="3653909" cy="742474"/>
          </a:xfrm>
          <a:prstGeom prst="rect">
            <a:avLst/>
          </a:prstGeom>
          <a:noFill/>
          <a:ln/>
        </p:spPr>
        <p:txBody>
          <a:bodyPr wrap="square" lIns="0" tIns="0" rIns="0" bIns="0" rtlCol="0" anchor="t"/>
          <a:lstStyle/>
          <a:p>
            <a:pPr algn="l" indent="0" marL="0">
              <a:lnSpc>
                <a:spcPts val="2900"/>
              </a:lnSpc>
              <a:buNone/>
            </a:pPr>
            <a:r>
              <a:rPr lang="en-US" sz="2300" b="1" spc="-47" kern="0" dirty="0">
                <a:solidFill>
                  <a:srgbClr val="272525"/>
                </a:solidFill>
                <a:latin typeface="Petrona Bold" pitchFamily="34" charset="0"/>
                <a:ea typeface="Petrona Bold" pitchFamily="34" charset="-122"/>
                <a:cs typeface="Petrona Bold" pitchFamily="34" charset="-120"/>
              </a:rPr>
              <a:t>Convolutional Neural Networks (CNNs)</a:t>
            </a:r>
            <a:endParaRPr lang="en-US" sz="2300" dirty="0"/>
          </a:p>
        </p:txBody>
      </p:sp>
      <p:sp>
        <p:nvSpPr>
          <p:cNvPr id="6" name="Text 2"/>
          <p:cNvSpPr/>
          <p:nvPr/>
        </p:nvSpPr>
        <p:spPr>
          <a:xfrm>
            <a:off x="756047" y="3288506"/>
            <a:ext cx="3653909" cy="1036558"/>
          </a:xfrm>
          <a:prstGeom prst="rect">
            <a:avLst/>
          </a:prstGeom>
          <a:noFill/>
          <a:ln/>
        </p:spPr>
        <p:txBody>
          <a:bodyPr wrap="square" lIns="0" tIns="0" rIns="0" bIns="0" rtlCol="0" anchor="t"/>
          <a:lstStyle/>
          <a:p>
            <a:pPr algn="l" indent="0" marL="0">
              <a:lnSpc>
                <a:spcPts val="2700"/>
              </a:lnSpc>
              <a:buNone/>
            </a:pPr>
            <a:r>
              <a:rPr lang="en-US" sz="1700" spc="-34" kern="0" dirty="0">
                <a:solidFill>
                  <a:srgbClr val="272525"/>
                </a:solidFill>
                <a:latin typeface="Inter" pitchFamily="34" charset="0"/>
                <a:ea typeface="Inter" pitchFamily="34" charset="-122"/>
                <a:cs typeface="Inter" pitchFamily="34" charset="-120"/>
              </a:rPr>
              <a:t>Excellent for image and video processing, CNNs can learn spatial features of signs.</a:t>
            </a:r>
            <a:endParaRPr lang="en-US" sz="1700" dirty="0"/>
          </a:p>
        </p:txBody>
      </p:sp>
      <p:pic>
        <p:nvPicPr>
          <p:cNvPr id="7" name="Image 2" descr="preencoded.png">    </p:cNvPr>
          <p:cNvPicPr>
            <a:picLocks noChangeAspect="1"/>
          </p:cNvPicPr>
          <p:nvPr/>
        </p:nvPicPr>
        <p:blipFill>
          <a:blip r:embed="rId3"/>
          <a:stretch>
            <a:fillRect/>
          </a:stretch>
        </p:blipFill>
        <p:spPr>
          <a:xfrm>
            <a:off x="4733925" y="1660565"/>
            <a:ext cx="539948" cy="539948"/>
          </a:xfrm>
          <a:prstGeom prst="rect">
            <a:avLst/>
          </a:prstGeom>
        </p:spPr>
      </p:pic>
      <p:sp>
        <p:nvSpPr>
          <p:cNvPr id="8" name="Text 3"/>
          <p:cNvSpPr/>
          <p:nvPr/>
        </p:nvSpPr>
        <p:spPr>
          <a:xfrm>
            <a:off x="4733925" y="2416493"/>
            <a:ext cx="3654028" cy="742474"/>
          </a:xfrm>
          <a:prstGeom prst="rect">
            <a:avLst/>
          </a:prstGeom>
          <a:noFill/>
          <a:ln/>
        </p:spPr>
        <p:txBody>
          <a:bodyPr wrap="square" lIns="0" tIns="0" rIns="0" bIns="0" rtlCol="0" anchor="t"/>
          <a:lstStyle/>
          <a:p>
            <a:pPr algn="l" indent="0" marL="0">
              <a:lnSpc>
                <a:spcPts val="2900"/>
              </a:lnSpc>
              <a:buNone/>
            </a:pPr>
            <a:r>
              <a:rPr lang="en-US" sz="2300" b="1" spc="-47" kern="0" dirty="0">
                <a:solidFill>
                  <a:srgbClr val="272525"/>
                </a:solidFill>
                <a:latin typeface="Petrona Bold" pitchFamily="34" charset="0"/>
                <a:ea typeface="Petrona Bold" pitchFamily="34" charset="-122"/>
                <a:cs typeface="Petrona Bold" pitchFamily="34" charset="-120"/>
              </a:rPr>
              <a:t>Recurrent Neural Networks (RNNs)</a:t>
            </a:r>
            <a:endParaRPr lang="en-US" sz="2300" dirty="0"/>
          </a:p>
        </p:txBody>
      </p:sp>
      <p:sp>
        <p:nvSpPr>
          <p:cNvPr id="9" name="Text 4"/>
          <p:cNvSpPr/>
          <p:nvPr/>
        </p:nvSpPr>
        <p:spPr>
          <a:xfrm>
            <a:off x="4733925" y="3288506"/>
            <a:ext cx="3654028" cy="1036558"/>
          </a:xfrm>
          <a:prstGeom prst="rect">
            <a:avLst/>
          </a:prstGeom>
          <a:noFill/>
          <a:ln/>
        </p:spPr>
        <p:txBody>
          <a:bodyPr wrap="square" lIns="0" tIns="0" rIns="0" bIns="0" rtlCol="0" anchor="t"/>
          <a:lstStyle/>
          <a:p>
            <a:pPr algn="l" indent="0" marL="0">
              <a:lnSpc>
                <a:spcPts val="2700"/>
              </a:lnSpc>
              <a:buNone/>
            </a:pPr>
            <a:r>
              <a:rPr lang="en-US" sz="1700" spc="-34" kern="0" dirty="0">
                <a:solidFill>
                  <a:srgbClr val="272525"/>
                </a:solidFill>
                <a:latin typeface="Inter" pitchFamily="34" charset="0"/>
                <a:ea typeface="Inter" pitchFamily="34" charset="-122"/>
                <a:cs typeface="Inter" pitchFamily="34" charset="-120"/>
              </a:rPr>
              <a:t>RNNs are suitable for recognizing temporal patterns in sign language, such as sign sequences.</a:t>
            </a:r>
            <a:endParaRPr lang="en-US" sz="1700" dirty="0"/>
          </a:p>
        </p:txBody>
      </p:sp>
      <p:pic>
        <p:nvPicPr>
          <p:cNvPr id="10" name="Image 3" descr="preencoded.png">    </p:cNvPr>
          <p:cNvPicPr>
            <a:picLocks noChangeAspect="1"/>
          </p:cNvPicPr>
          <p:nvPr/>
        </p:nvPicPr>
        <p:blipFill>
          <a:blip r:embed="rId4"/>
          <a:stretch>
            <a:fillRect/>
          </a:stretch>
        </p:blipFill>
        <p:spPr>
          <a:xfrm>
            <a:off x="756047" y="4973122"/>
            <a:ext cx="539948" cy="539948"/>
          </a:xfrm>
          <a:prstGeom prst="rect">
            <a:avLst/>
          </a:prstGeom>
        </p:spPr>
      </p:pic>
      <p:sp>
        <p:nvSpPr>
          <p:cNvPr id="11" name="Text 5"/>
          <p:cNvSpPr/>
          <p:nvPr/>
        </p:nvSpPr>
        <p:spPr>
          <a:xfrm>
            <a:off x="756047" y="5729049"/>
            <a:ext cx="3653909" cy="742474"/>
          </a:xfrm>
          <a:prstGeom prst="rect">
            <a:avLst/>
          </a:prstGeom>
          <a:noFill/>
          <a:ln/>
        </p:spPr>
        <p:txBody>
          <a:bodyPr wrap="square" lIns="0" tIns="0" rIns="0" bIns="0" rtlCol="0" anchor="t"/>
          <a:lstStyle/>
          <a:p>
            <a:pPr algn="l" indent="0" marL="0">
              <a:lnSpc>
                <a:spcPts val="2900"/>
              </a:lnSpc>
              <a:buNone/>
            </a:pPr>
            <a:r>
              <a:rPr lang="en-US" sz="2300" b="1" spc="-47" kern="0" dirty="0">
                <a:solidFill>
                  <a:srgbClr val="272525"/>
                </a:solidFill>
                <a:latin typeface="Petrona Bold" pitchFamily="34" charset="0"/>
                <a:ea typeface="Petrona Bold" pitchFamily="34" charset="-122"/>
                <a:cs typeface="Petrona Bold" pitchFamily="34" charset="-120"/>
              </a:rPr>
              <a:t>Long Short-Term Memory (LSTM)</a:t>
            </a:r>
            <a:endParaRPr lang="en-US" sz="2300" dirty="0"/>
          </a:p>
        </p:txBody>
      </p:sp>
      <p:sp>
        <p:nvSpPr>
          <p:cNvPr id="12" name="Text 6"/>
          <p:cNvSpPr/>
          <p:nvPr/>
        </p:nvSpPr>
        <p:spPr>
          <a:xfrm>
            <a:off x="756047" y="6601063"/>
            <a:ext cx="3653909" cy="1036558"/>
          </a:xfrm>
          <a:prstGeom prst="rect">
            <a:avLst/>
          </a:prstGeom>
          <a:noFill/>
          <a:ln/>
        </p:spPr>
        <p:txBody>
          <a:bodyPr wrap="square" lIns="0" tIns="0" rIns="0" bIns="0" rtlCol="0" anchor="t"/>
          <a:lstStyle/>
          <a:p>
            <a:pPr algn="l" indent="0" marL="0">
              <a:lnSpc>
                <a:spcPts val="2700"/>
              </a:lnSpc>
              <a:buNone/>
            </a:pPr>
            <a:r>
              <a:rPr lang="en-US" sz="1700" spc="-34" kern="0" dirty="0">
                <a:solidFill>
                  <a:srgbClr val="272525"/>
                </a:solidFill>
                <a:latin typeface="Inter" pitchFamily="34" charset="0"/>
                <a:ea typeface="Inter" pitchFamily="34" charset="-122"/>
                <a:cs typeface="Inter" pitchFamily="34" charset="-120"/>
              </a:rPr>
              <a:t>A specialized RNN variant, LSTM networks can remember long-term dependencies in sign language.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69075"/>
            <a:ext cx="7556421" cy="1559243"/>
          </a:xfrm>
          <a:prstGeom prst="rect">
            <a:avLst/>
          </a:prstGeom>
          <a:noFill/>
          <a:ln/>
        </p:spPr>
        <p:txBody>
          <a:bodyPr wrap="square" lIns="0" tIns="0" rIns="0" bIns="0" rtlCol="0" anchor="t"/>
          <a:lstStyle/>
          <a:p>
            <a:pPr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Data Collection and Preprocessing</a:t>
            </a:r>
            <a:endParaRPr lang="en-US" sz="4900" dirty="0"/>
          </a:p>
        </p:txBody>
      </p:sp>
      <p:sp>
        <p:nvSpPr>
          <p:cNvPr id="4" name="Shape 1"/>
          <p:cNvSpPr/>
          <p:nvPr/>
        </p:nvSpPr>
        <p:spPr>
          <a:xfrm>
            <a:off x="1118711" y="3068479"/>
            <a:ext cx="30480" cy="3991928"/>
          </a:xfrm>
          <a:prstGeom prst="roundRect">
            <a:avLst>
              <a:gd name="adj" fmla="val 312558"/>
            </a:avLst>
          </a:prstGeom>
          <a:solidFill>
            <a:srgbClr val="C6BDDA"/>
          </a:solidFill>
          <a:ln/>
        </p:spPr>
      </p:sp>
      <p:sp>
        <p:nvSpPr>
          <p:cNvPr id="5" name="Shape 2"/>
          <p:cNvSpPr/>
          <p:nvPr/>
        </p:nvSpPr>
        <p:spPr>
          <a:xfrm>
            <a:off x="1358622" y="3563541"/>
            <a:ext cx="793790" cy="30480"/>
          </a:xfrm>
          <a:prstGeom prst="roundRect">
            <a:avLst>
              <a:gd name="adj" fmla="val 312558"/>
            </a:avLst>
          </a:prstGeom>
          <a:solidFill>
            <a:srgbClr val="C6BDDA"/>
          </a:solidFill>
          <a:ln/>
        </p:spPr>
      </p:sp>
      <p:sp>
        <p:nvSpPr>
          <p:cNvPr id="6" name="Shape 3"/>
          <p:cNvSpPr/>
          <p:nvPr/>
        </p:nvSpPr>
        <p:spPr>
          <a:xfrm>
            <a:off x="878800" y="3323630"/>
            <a:ext cx="510302" cy="510302"/>
          </a:xfrm>
          <a:prstGeom prst="roundRect">
            <a:avLst>
              <a:gd name="adj" fmla="val 18669"/>
            </a:avLst>
          </a:prstGeom>
          <a:solidFill>
            <a:srgbClr val="E0D7F4"/>
          </a:solidFill>
          <a:ln w="7620">
            <a:solidFill>
              <a:srgbClr val="C6BDDA"/>
            </a:solidFill>
            <a:prstDash val="solid"/>
          </a:ln>
        </p:spPr>
      </p:sp>
      <p:sp>
        <p:nvSpPr>
          <p:cNvPr id="7" name="Text 4"/>
          <p:cNvSpPr/>
          <p:nvPr/>
        </p:nvSpPr>
        <p:spPr>
          <a:xfrm>
            <a:off x="1057513" y="3391614"/>
            <a:ext cx="152757" cy="374213"/>
          </a:xfrm>
          <a:prstGeom prst="rect">
            <a:avLst/>
          </a:prstGeom>
          <a:noFill/>
          <a:ln/>
        </p:spPr>
        <p:txBody>
          <a:bodyPr wrap="none" lIns="0" tIns="0" rIns="0" bIns="0" rtlCol="0" anchor="t"/>
          <a:lstStyle/>
          <a:p>
            <a:pPr algn="ctr" indent="0" marL="0">
              <a:lnSpc>
                <a:spcPts val="2900"/>
              </a:lnSpc>
              <a:buNone/>
            </a:pPr>
            <a:r>
              <a:rPr lang="en-US" sz="2900" b="1" spc="-59" kern="0" dirty="0">
                <a:solidFill>
                  <a:srgbClr val="272525"/>
                </a:solidFill>
                <a:latin typeface="Petrona Bold" pitchFamily="34" charset="0"/>
                <a:ea typeface="Petrona Bold" pitchFamily="34" charset="-122"/>
                <a:cs typeface="Petrona Bold" pitchFamily="34" charset="-120"/>
              </a:rPr>
              <a:t>1</a:t>
            </a:r>
            <a:endParaRPr lang="en-US" sz="2900" dirty="0"/>
          </a:p>
        </p:txBody>
      </p:sp>
      <p:sp>
        <p:nvSpPr>
          <p:cNvPr id="8" name="Text 5"/>
          <p:cNvSpPr/>
          <p:nvPr/>
        </p:nvSpPr>
        <p:spPr>
          <a:xfrm>
            <a:off x="2381488" y="3295293"/>
            <a:ext cx="5968722"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Record high-quality videos of signers performing a wide range of signs.</a:t>
            </a:r>
            <a:endParaRPr lang="en-US" sz="1750" dirty="0"/>
          </a:p>
        </p:txBody>
      </p:sp>
      <p:sp>
        <p:nvSpPr>
          <p:cNvPr id="9" name="Shape 6"/>
          <p:cNvSpPr/>
          <p:nvPr/>
        </p:nvSpPr>
        <p:spPr>
          <a:xfrm>
            <a:off x="1358622" y="4969788"/>
            <a:ext cx="793790" cy="30480"/>
          </a:xfrm>
          <a:prstGeom prst="roundRect">
            <a:avLst>
              <a:gd name="adj" fmla="val 312558"/>
            </a:avLst>
          </a:prstGeom>
          <a:solidFill>
            <a:srgbClr val="C6BDDA"/>
          </a:solidFill>
          <a:ln/>
        </p:spPr>
      </p:sp>
      <p:sp>
        <p:nvSpPr>
          <p:cNvPr id="10" name="Shape 7"/>
          <p:cNvSpPr/>
          <p:nvPr/>
        </p:nvSpPr>
        <p:spPr>
          <a:xfrm>
            <a:off x="878800" y="4729877"/>
            <a:ext cx="510302" cy="510302"/>
          </a:xfrm>
          <a:prstGeom prst="roundRect">
            <a:avLst>
              <a:gd name="adj" fmla="val 18669"/>
            </a:avLst>
          </a:prstGeom>
          <a:solidFill>
            <a:srgbClr val="E0D7F4"/>
          </a:solidFill>
          <a:ln w="7620">
            <a:solidFill>
              <a:srgbClr val="C6BDDA"/>
            </a:solidFill>
            <a:prstDash val="solid"/>
          </a:ln>
        </p:spPr>
      </p:sp>
      <p:sp>
        <p:nvSpPr>
          <p:cNvPr id="11" name="Text 8"/>
          <p:cNvSpPr/>
          <p:nvPr/>
        </p:nvSpPr>
        <p:spPr>
          <a:xfrm>
            <a:off x="1031558" y="4797862"/>
            <a:ext cx="204787" cy="374213"/>
          </a:xfrm>
          <a:prstGeom prst="rect">
            <a:avLst/>
          </a:prstGeom>
          <a:noFill/>
          <a:ln/>
        </p:spPr>
        <p:txBody>
          <a:bodyPr wrap="none" lIns="0" tIns="0" rIns="0" bIns="0" rtlCol="0" anchor="t"/>
          <a:lstStyle/>
          <a:p>
            <a:pPr algn="ctr" indent="0" marL="0">
              <a:lnSpc>
                <a:spcPts val="2900"/>
              </a:lnSpc>
              <a:buNone/>
            </a:pPr>
            <a:r>
              <a:rPr lang="en-US" sz="2900" b="1" spc="-59" kern="0" dirty="0">
                <a:solidFill>
                  <a:srgbClr val="272525"/>
                </a:solidFill>
                <a:latin typeface="Petrona Bold" pitchFamily="34" charset="0"/>
                <a:ea typeface="Petrona Bold" pitchFamily="34" charset="-122"/>
                <a:cs typeface="Petrona Bold" pitchFamily="34" charset="-120"/>
              </a:rPr>
              <a:t>2</a:t>
            </a:r>
            <a:endParaRPr lang="en-US" sz="2900" dirty="0"/>
          </a:p>
        </p:txBody>
      </p:sp>
      <p:sp>
        <p:nvSpPr>
          <p:cNvPr id="12" name="Text 9"/>
          <p:cNvSpPr/>
          <p:nvPr/>
        </p:nvSpPr>
        <p:spPr>
          <a:xfrm>
            <a:off x="2381488" y="4701540"/>
            <a:ext cx="5968722"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Segment videos into individual signs, labeling each with its corresponding meaning.</a:t>
            </a:r>
            <a:endParaRPr lang="en-US" sz="1750" dirty="0"/>
          </a:p>
        </p:txBody>
      </p:sp>
      <p:sp>
        <p:nvSpPr>
          <p:cNvPr id="13" name="Shape 10"/>
          <p:cNvSpPr/>
          <p:nvPr/>
        </p:nvSpPr>
        <p:spPr>
          <a:xfrm>
            <a:off x="1358622" y="6376035"/>
            <a:ext cx="793790" cy="30480"/>
          </a:xfrm>
          <a:prstGeom prst="roundRect">
            <a:avLst>
              <a:gd name="adj" fmla="val 312558"/>
            </a:avLst>
          </a:prstGeom>
          <a:solidFill>
            <a:srgbClr val="C6BDDA"/>
          </a:solidFill>
          <a:ln/>
        </p:spPr>
      </p:sp>
      <p:sp>
        <p:nvSpPr>
          <p:cNvPr id="14" name="Shape 11"/>
          <p:cNvSpPr/>
          <p:nvPr/>
        </p:nvSpPr>
        <p:spPr>
          <a:xfrm>
            <a:off x="878800" y="6136124"/>
            <a:ext cx="510302" cy="510302"/>
          </a:xfrm>
          <a:prstGeom prst="roundRect">
            <a:avLst>
              <a:gd name="adj" fmla="val 18669"/>
            </a:avLst>
          </a:prstGeom>
          <a:solidFill>
            <a:srgbClr val="E0D7F4"/>
          </a:solidFill>
          <a:ln w="7620">
            <a:solidFill>
              <a:srgbClr val="C6BDDA"/>
            </a:solidFill>
            <a:prstDash val="solid"/>
          </a:ln>
        </p:spPr>
      </p:sp>
      <p:sp>
        <p:nvSpPr>
          <p:cNvPr id="15" name="Text 12"/>
          <p:cNvSpPr/>
          <p:nvPr/>
        </p:nvSpPr>
        <p:spPr>
          <a:xfrm>
            <a:off x="1031677" y="6204109"/>
            <a:ext cx="204430" cy="374213"/>
          </a:xfrm>
          <a:prstGeom prst="rect">
            <a:avLst/>
          </a:prstGeom>
          <a:noFill/>
          <a:ln/>
        </p:spPr>
        <p:txBody>
          <a:bodyPr wrap="none" lIns="0" tIns="0" rIns="0" bIns="0" rtlCol="0" anchor="t"/>
          <a:lstStyle/>
          <a:p>
            <a:pPr algn="ctr" indent="0" marL="0">
              <a:lnSpc>
                <a:spcPts val="2900"/>
              </a:lnSpc>
              <a:buNone/>
            </a:pPr>
            <a:r>
              <a:rPr lang="en-US" sz="2900" b="1" spc="-59" kern="0" dirty="0">
                <a:solidFill>
                  <a:srgbClr val="272525"/>
                </a:solidFill>
                <a:latin typeface="Petrona Bold" pitchFamily="34" charset="0"/>
                <a:ea typeface="Petrona Bold" pitchFamily="34" charset="-122"/>
                <a:cs typeface="Petrona Bold" pitchFamily="34" charset="-120"/>
              </a:rPr>
              <a:t>3</a:t>
            </a:r>
            <a:endParaRPr lang="en-US" sz="2900" dirty="0"/>
          </a:p>
        </p:txBody>
      </p:sp>
      <p:sp>
        <p:nvSpPr>
          <p:cNvPr id="16" name="Text 13"/>
          <p:cNvSpPr/>
          <p:nvPr/>
        </p:nvSpPr>
        <p:spPr>
          <a:xfrm>
            <a:off x="2381488" y="6107787"/>
            <a:ext cx="5968722"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Clean the data, removing noise and artifacts that could hinder model accuracy.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9967" y="542092"/>
            <a:ext cx="7409259" cy="677585"/>
          </a:xfrm>
          <a:prstGeom prst="rect">
            <a:avLst/>
          </a:prstGeom>
          <a:noFill/>
          <a:ln/>
        </p:spPr>
        <p:txBody>
          <a:bodyPr wrap="none" lIns="0" tIns="0" rIns="0" bIns="0" rtlCol="0" anchor="t"/>
          <a:lstStyle/>
          <a:p>
            <a:pPr indent="0" marL="0">
              <a:lnSpc>
                <a:spcPts val="5300"/>
              </a:lnSpc>
              <a:buNone/>
            </a:pPr>
            <a:r>
              <a:rPr lang="en-US" sz="4250" b="1" spc="-85" kern="0" dirty="0">
                <a:solidFill>
                  <a:srgbClr val="F95F88"/>
                </a:solidFill>
                <a:latin typeface="Petrona Bold" pitchFamily="34" charset="0"/>
                <a:ea typeface="Petrona Bold" pitchFamily="34" charset="-122"/>
                <a:cs typeface="Petrona Bold" pitchFamily="34" charset="-120"/>
              </a:rPr>
              <a:t>Model Training and Evaluation</a:t>
            </a:r>
            <a:endParaRPr lang="en-US" sz="4250" dirty="0"/>
          </a:p>
        </p:txBody>
      </p:sp>
      <p:pic>
        <p:nvPicPr>
          <p:cNvPr id="3" name="Image 0" descr="preencoded.png">    </p:cNvPr>
          <p:cNvPicPr>
            <a:picLocks noChangeAspect="1"/>
          </p:cNvPicPr>
          <p:nvPr/>
        </p:nvPicPr>
        <p:blipFill>
          <a:blip r:embed="rId1"/>
          <a:stretch>
            <a:fillRect/>
          </a:stretch>
        </p:blipFill>
        <p:spPr>
          <a:xfrm>
            <a:off x="3182660" y="1613892"/>
            <a:ext cx="1639729" cy="1481971"/>
          </a:xfrm>
          <a:prstGeom prst="rect">
            <a:avLst/>
          </a:prstGeom>
        </p:spPr>
      </p:pic>
      <p:sp>
        <p:nvSpPr>
          <p:cNvPr id="4" name="Text 1"/>
          <p:cNvSpPr/>
          <p:nvPr/>
        </p:nvSpPr>
        <p:spPr>
          <a:xfrm>
            <a:off x="3952161" y="2350294"/>
            <a:ext cx="100608" cy="394335"/>
          </a:xfrm>
          <a:prstGeom prst="rect">
            <a:avLst/>
          </a:prstGeom>
          <a:noFill/>
          <a:ln/>
        </p:spPr>
        <p:txBody>
          <a:bodyPr wrap="none" lIns="0" tIns="0" rIns="0" bIns="0" rtlCol="0" anchor="t"/>
          <a:lstStyle/>
          <a:p>
            <a:pPr algn="ctr" indent="0" marL="0">
              <a:lnSpc>
                <a:spcPts val="3100"/>
              </a:lnSpc>
              <a:buNone/>
            </a:pPr>
            <a:r>
              <a:rPr lang="en-US" sz="1900" b="1" spc="-39" kern="0" dirty="0">
                <a:solidFill>
                  <a:srgbClr val="272525"/>
                </a:solidFill>
                <a:latin typeface="Petrona Bold" pitchFamily="34" charset="0"/>
                <a:ea typeface="Petrona Bold" pitchFamily="34" charset="-122"/>
                <a:cs typeface="Petrona Bold" pitchFamily="34" charset="-120"/>
              </a:rPr>
              <a:t>1</a:t>
            </a:r>
            <a:endParaRPr lang="en-US" sz="1900" dirty="0"/>
          </a:p>
        </p:txBody>
      </p:sp>
      <p:sp>
        <p:nvSpPr>
          <p:cNvPr id="5" name="Text 2"/>
          <p:cNvSpPr/>
          <p:nvPr/>
        </p:nvSpPr>
        <p:spPr>
          <a:xfrm>
            <a:off x="5019437" y="1968579"/>
            <a:ext cx="2710577" cy="338852"/>
          </a:xfrm>
          <a:prstGeom prst="rect">
            <a:avLst/>
          </a:prstGeom>
          <a:noFill/>
          <a:ln/>
        </p:spPr>
        <p:txBody>
          <a:bodyPr wrap="none" lIns="0" tIns="0" rIns="0" bIns="0" rtlCol="0" anchor="t"/>
          <a:lstStyle/>
          <a:p>
            <a:pPr algn="l" indent="0" marL="0">
              <a:lnSpc>
                <a:spcPts val="2650"/>
              </a:lnSpc>
              <a:buNone/>
            </a:pPr>
            <a:r>
              <a:rPr lang="en-US" sz="2100" b="1" spc="-43" kern="0" dirty="0">
                <a:solidFill>
                  <a:srgbClr val="272525"/>
                </a:solidFill>
                <a:latin typeface="Petrona Bold" pitchFamily="34" charset="0"/>
                <a:ea typeface="Petrona Bold" pitchFamily="34" charset="-122"/>
                <a:cs typeface="Petrona Bold" pitchFamily="34" charset="-120"/>
              </a:rPr>
              <a:t>Model Selection</a:t>
            </a:r>
            <a:endParaRPr lang="en-US" sz="2100" dirty="0"/>
          </a:p>
        </p:txBody>
      </p:sp>
      <p:sp>
        <p:nvSpPr>
          <p:cNvPr id="6" name="Text 3"/>
          <p:cNvSpPr/>
          <p:nvPr/>
        </p:nvSpPr>
        <p:spPr>
          <a:xfrm>
            <a:off x="5019437" y="2425660"/>
            <a:ext cx="7291268" cy="315397"/>
          </a:xfrm>
          <a:prstGeom prst="rect">
            <a:avLst/>
          </a:prstGeom>
          <a:noFill/>
          <a:ln/>
        </p:spPr>
        <p:txBody>
          <a:bodyPr wrap="none" lIns="0" tIns="0" rIns="0" bIns="0" rtlCol="0" anchor="t"/>
          <a:lstStyle/>
          <a:p>
            <a:pPr algn="l" indent="0" marL="0">
              <a:lnSpc>
                <a:spcPts val="2450"/>
              </a:lnSpc>
              <a:buNone/>
            </a:pPr>
            <a:r>
              <a:rPr lang="en-US" sz="1550" spc="-31" kern="0" dirty="0">
                <a:solidFill>
                  <a:srgbClr val="272525"/>
                </a:solidFill>
                <a:latin typeface="Inter" pitchFamily="34" charset="0"/>
                <a:ea typeface="Inter" pitchFamily="34" charset="-122"/>
                <a:cs typeface="Inter" pitchFamily="34" charset="-120"/>
              </a:rPr>
              <a:t>Choose a suitable deep learning architecture based on the complexity of the task.</a:t>
            </a:r>
            <a:endParaRPr lang="en-US" sz="1550" dirty="0"/>
          </a:p>
        </p:txBody>
      </p:sp>
      <p:sp>
        <p:nvSpPr>
          <p:cNvPr id="7" name="Shape 4"/>
          <p:cNvSpPr/>
          <p:nvPr/>
        </p:nvSpPr>
        <p:spPr>
          <a:xfrm>
            <a:off x="4871561" y="3110865"/>
            <a:ext cx="9019699" cy="11430"/>
          </a:xfrm>
          <a:prstGeom prst="roundRect">
            <a:avLst>
              <a:gd name="adj" fmla="val 724402"/>
            </a:avLst>
          </a:prstGeom>
          <a:solidFill>
            <a:srgbClr val="C6BDDA"/>
          </a:solidFill>
          <a:ln/>
        </p:spPr>
      </p:sp>
      <p:pic>
        <p:nvPicPr>
          <p:cNvPr id="8" name="Image 1" descr="preencoded.png">    </p:cNvPr>
          <p:cNvPicPr>
            <a:picLocks noChangeAspect="1"/>
          </p:cNvPicPr>
          <p:nvPr/>
        </p:nvPicPr>
        <p:blipFill>
          <a:blip r:embed="rId2"/>
          <a:stretch>
            <a:fillRect/>
          </a:stretch>
        </p:blipFill>
        <p:spPr>
          <a:xfrm>
            <a:off x="2362795" y="3145036"/>
            <a:ext cx="3279458" cy="1481971"/>
          </a:xfrm>
          <a:prstGeom prst="rect">
            <a:avLst/>
          </a:prstGeom>
        </p:spPr>
      </p:pic>
      <p:sp>
        <p:nvSpPr>
          <p:cNvPr id="9" name="Text 5"/>
          <p:cNvSpPr/>
          <p:nvPr/>
        </p:nvSpPr>
        <p:spPr>
          <a:xfrm>
            <a:off x="3935016" y="3688794"/>
            <a:ext cx="134779" cy="394335"/>
          </a:xfrm>
          <a:prstGeom prst="rect">
            <a:avLst/>
          </a:prstGeom>
          <a:noFill/>
          <a:ln/>
        </p:spPr>
        <p:txBody>
          <a:bodyPr wrap="none" lIns="0" tIns="0" rIns="0" bIns="0" rtlCol="0" anchor="t"/>
          <a:lstStyle/>
          <a:p>
            <a:pPr algn="ctr" indent="0" marL="0">
              <a:lnSpc>
                <a:spcPts val="3100"/>
              </a:lnSpc>
              <a:buNone/>
            </a:pPr>
            <a:r>
              <a:rPr lang="en-US" sz="1900" b="1" spc="-39" kern="0" dirty="0">
                <a:solidFill>
                  <a:srgbClr val="272525"/>
                </a:solidFill>
                <a:latin typeface="Petrona Bold" pitchFamily="34" charset="0"/>
                <a:ea typeface="Petrona Bold" pitchFamily="34" charset="-122"/>
                <a:cs typeface="Petrona Bold" pitchFamily="34" charset="-120"/>
              </a:rPr>
              <a:t>2</a:t>
            </a:r>
            <a:endParaRPr lang="en-US" sz="1900" dirty="0"/>
          </a:p>
        </p:txBody>
      </p:sp>
      <p:sp>
        <p:nvSpPr>
          <p:cNvPr id="10" name="Text 6"/>
          <p:cNvSpPr/>
          <p:nvPr/>
        </p:nvSpPr>
        <p:spPr>
          <a:xfrm>
            <a:off x="5839301" y="3342084"/>
            <a:ext cx="2710577" cy="338852"/>
          </a:xfrm>
          <a:prstGeom prst="rect">
            <a:avLst/>
          </a:prstGeom>
          <a:noFill/>
          <a:ln/>
        </p:spPr>
        <p:txBody>
          <a:bodyPr wrap="none" lIns="0" tIns="0" rIns="0" bIns="0" rtlCol="0" anchor="t"/>
          <a:lstStyle/>
          <a:p>
            <a:pPr algn="l" indent="0" marL="0">
              <a:lnSpc>
                <a:spcPts val="2650"/>
              </a:lnSpc>
              <a:buNone/>
            </a:pPr>
            <a:r>
              <a:rPr lang="en-US" sz="2100" b="1" spc="-43" kern="0" dirty="0">
                <a:solidFill>
                  <a:srgbClr val="272525"/>
                </a:solidFill>
                <a:latin typeface="Petrona Bold" pitchFamily="34" charset="0"/>
                <a:ea typeface="Petrona Bold" pitchFamily="34" charset="-122"/>
                <a:cs typeface="Petrona Bold" pitchFamily="34" charset="-120"/>
              </a:rPr>
              <a:t>Training</a:t>
            </a:r>
            <a:endParaRPr lang="en-US" sz="2100" dirty="0"/>
          </a:p>
        </p:txBody>
      </p:sp>
      <p:sp>
        <p:nvSpPr>
          <p:cNvPr id="11" name="Text 7"/>
          <p:cNvSpPr/>
          <p:nvPr/>
        </p:nvSpPr>
        <p:spPr>
          <a:xfrm>
            <a:off x="5839301" y="3799165"/>
            <a:ext cx="7904083" cy="630793"/>
          </a:xfrm>
          <a:prstGeom prst="rect">
            <a:avLst/>
          </a:prstGeom>
          <a:noFill/>
          <a:ln/>
        </p:spPr>
        <p:txBody>
          <a:bodyPr wrap="square" lIns="0" tIns="0" rIns="0" bIns="0" rtlCol="0" anchor="t"/>
          <a:lstStyle/>
          <a:p>
            <a:pPr algn="l" indent="0" marL="0">
              <a:lnSpc>
                <a:spcPts val="2450"/>
              </a:lnSpc>
              <a:buNone/>
            </a:pPr>
            <a:r>
              <a:rPr lang="en-US" sz="1550" spc="-31" kern="0" dirty="0">
                <a:solidFill>
                  <a:srgbClr val="272525"/>
                </a:solidFill>
                <a:latin typeface="Inter" pitchFamily="34" charset="0"/>
                <a:ea typeface="Inter" pitchFamily="34" charset="-122"/>
                <a:cs typeface="Inter" pitchFamily="34" charset="-120"/>
              </a:rPr>
              <a:t>Train the model on the preprocessed dataset, optimizing its parameters to minimize error.</a:t>
            </a:r>
            <a:endParaRPr lang="en-US" sz="1550" dirty="0"/>
          </a:p>
        </p:txBody>
      </p:sp>
      <p:sp>
        <p:nvSpPr>
          <p:cNvPr id="12" name="Shape 8"/>
          <p:cNvSpPr/>
          <p:nvPr/>
        </p:nvSpPr>
        <p:spPr>
          <a:xfrm>
            <a:off x="5691426" y="4642009"/>
            <a:ext cx="8199834" cy="11430"/>
          </a:xfrm>
          <a:prstGeom prst="roundRect">
            <a:avLst>
              <a:gd name="adj" fmla="val 724402"/>
            </a:avLst>
          </a:prstGeom>
          <a:solidFill>
            <a:srgbClr val="C6BDDA"/>
          </a:solidFill>
          <a:ln/>
        </p:spPr>
      </p:sp>
      <p:pic>
        <p:nvPicPr>
          <p:cNvPr id="13" name="Image 2" descr="preencoded.png">    </p:cNvPr>
          <p:cNvPicPr>
            <a:picLocks noChangeAspect="1"/>
          </p:cNvPicPr>
          <p:nvPr/>
        </p:nvPicPr>
        <p:blipFill>
          <a:blip r:embed="rId3"/>
          <a:stretch>
            <a:fillRect/>
          </a:stretch>
        </p:blipFill>
        <p:spPr>
          <a:xfrm>
            <a:off x="1542931" y="4676180"/>
            <a:ext cx="4919186" cy="1481971"/>
          </a:xfrm>
          <a:prstGeom prst="rect">
            <a:avLst/>
          </a:prstGeom>
        </p:spPr>
      </p:pic>
      <p:sp>
        <p:nvSpPr>
          <p:cNvPr id="14" name="Text 9"/>
          <p:cNvSpPr/>
          <p:nvPr/>
        </p:nvSpPr>
        <p:spPr>
          <a:xfrm>
            <a:off x="3935135" y="5219938"/>
            <a:ext cx="134541" cy="394335"/>
          </a:xfrm>
          <a:prstGeom prst="rect">
            <a:avLst/>
          </a:prstGeom>
          <a:noFill/>
          <a:ln/>
        </p:spPr>
        <p:txBody>
          <a:bodyPr wrap="none" lIns="0" tIns="0" rIns="0" bIns="0" rtlCol="0" anchor="t"/>
          <a:lstStyle/>
          <a:p>
            <a:pPr algn="ctr" indent="0" marL="0">
              <a:lnSpc>
                <a:spcPts val="3100"/>
              </a:lnSpc>
              <a:buNone/>
            </a:pPr>
            <a:r>
              <a:rPr lang="en-US" sz="1900" b="1" spc="-39" kern="0" dirty="0">
                <a:solidFill>
                  <a:srgbClr val="272525"/>
                </a:solidFill>
                <a:latin typeface="Petrona Bold" pitchFamily="34" charset="0"/>
                <a:ea typeface="Petrona Bold" pitchFamily="34" charset="-122"/>
                <a:cs typeface="Petrona Bold" pitchFamily="34" charset="-120"/>
              </a:rPr>
              <a:t>3</a:t>
            </a:r>
            <a:endParaRPr lang="en-US" sz="1900" dirty="0"/>
          </a:p>
        </p:txBody>
      </p:sp>
      <p:sp>
        <p:nvSpPr>
          <p:cNvPr id="15" name="Text 10"/>
          <p:cNvSpPr/>
          <p:nvPr/>
        </p:nvSpPr>
        <p:spPr>
          <a:xfrm>
            <a:off x="6659166" y="4873228"/>
            <a:ext cx="2710577" cy="338852"/>
          </a:xfrm>
          <a:prstGeom prst="rect">
            <a:avLst/>
          </a:prstGeom>
          <a:noFill/>
          <a:ln/>
        </p:spPr>
        <p:txBody>
          <a:bodyPr wrap="none" lIns="0" tIns="0" rIns="0" bIns="0" rtlCol="0" anchor="t"/>
          <a:lstStyle/>
          <a:p>
            <a:pPr algn="l" indent="0" marL="0">
              <a:lnSpc>
                <a:spcPts val="2650"/>
              </a:lnSpc>
              <a:buNone/>
            </a:pPr>
            <a:r>
              <a:rPr lang="en-US" sz="2100" b="1" spc="-43" kern="0" dirty="0">
                <a:solidFill>
                  <a:srgbClr val="272525"/>
                </a:solidFill>
                <a:latin typeface="Petrona Bold" pitchFamily="34" charset="0"/>
                <a:ea typeface="Petrona Bold" pitchFamily="34" charset="-122"/>
                <a:cs typeface="Petrona Bold" pitchFamily="34" charset="-120"/>
              </a:rPr>
              <a:t>Evaluation</a:t>
            </a:r>
            <a:endParaRPr lang="en-US" sz="2100" dirty="0"/>
          </a:p>
        </p:txBody>
      </p:sp>
      <p:sp>
        <p:nvSpPr>
          <p:cNvPr id="16" name="Text 11"/>
          <p:cNvSpPr/>
          <p:nvPr/>
        </p:nvSpPr>
        <p:spPr>
          <a:xfrm>
            <a:off x="6659166" y="5330309"/>
            <a:ext cx="7084219" cy="630793"/>
          </a:xfrm>
          <a:prstGeom prst="rect">
            <a:avLst/>
          </a:prstGeom>
          <a:noFill/>
          <a:ln/>
        </p:spPr>
        <p:txBody>
          <a:bodyPr wrap="square" lIns="0" tIns="0" rIns="0" bIns="0" rtlCol="0" anchor="t"/>
          <a:lstStyle/>
          <a:p>
            <a:pPr algn="l" indent="0" marL="0">
              <a:lnSpc>
                <a:spcPts val="2450"/>
              </a:lnSpc>
              <a:buNone/>
            </a:pPr>
            <a:r>
              <a:rPr lang="en-US" sz="1550" spc="-31" kern="0" dirty="0">
                <a:solidFill>
                  <a:srgbClr val="272525"/>
                </a:solidFill>
                <a:latin typeface="Inter" pitchFamily="34" charset="0"/>
                <a:ea typeface="Inter" pitchFamily="34" charset="-122"/>
                <a:cs typeface="Inter" pitchFamily="34" charset="-120"/>
              </a:rPr>
              <a:t>Assess the model's performance on a separate test dataset, measuring accuracy and generalization.</a:t>
            </a:r>
            <a:endParaRPr lang="en-US" sz="1550" dirty="0"/>
          </a:p>
        </p:txBody>
      </p:sp>
      <p:sp>
        <p:nvSpPr>
          <p:cNvPr id="17" name="Shape 12"/>
          <p:cNvSpPr/>
          <p:nvPr/>
        </p:nvSpPr>
        <p:spPr>
          <a:xfrm>
            <a:off x="6511290" y="6173153"/>
            <a:ext cx="7379970" cy="11430"/>
          </a:xfrm>
          <a:prstGeom prst="roundRect">
            <a:avLst>
              <a:gd name="adj" fmla="val 724402"/>
            </a:avLst>
          </a:prstGeom>
          <a:solidFill>
            <a:srgbClr val="C6BDDA"/>
          </a:solidFill>
          <a:ln/>
        </p:spPr>
      </p:sp>
      <p:pic>
        <p:nvPicPr>
          <p:cNvPr id="18" name="Image 3" descr="preencoded.png">    </p:cNvPr>
          <p:cNvPicPr>
            <a:picLocks noChangeAspect="1"/>
          </p:cNvPicPr>
          <p:nvPr/>
        </p:nvPicPr>
        <p:blipFill>
          <a:blip r:embed="rId4"/>
          <a:stretch>
            <a:fillRect/>
          </a:stretch>
        </p:blipFill>
        <p:spPr>
          <a:xfrm>
            <a:off x="723067" y="6207323"/>
            <a:ext cx="6558915" cy="1481971"/>
          </a:xfrm>
          <a:prstGeom prst="rect">
            <a:avLst/>
          </a:prstGeom>
        </p:spPr>
      </p:pic>
      <p:sp>
        <p:nvSpPr>
          <p:cNvPr id="19" name="Text 13"/>
          <p:cNvSpPr/>
          <p:nvPr/>
        </p:nvSpPr>
        <p:spPr>
          <a:xfrm>
            <a:off x="3938588" y="6751082"/>
            <a:ext cx="127873" cy="394335"/>
          </a:xfrm>
          <a:prstGeom prst="rect">
            <a:avLst/>
          </a:prstGeom>
          <a:noFill/>
          <a:ln/>
        </p:spPr>
        <p:txBody>
          <a:bodyPr wrap="none" lIns="0" tIns="0" rIns="0" bIns="0" rtlCol="0" anchor="t"/>
          <a:lstStyle/>
          <a:p>
            <a:pPr algn="ctr" indent="0" marL="0">
              <a:lnSpc>
                <a:spcPts val="3100"/>
              </a:lnSpc>
              <a:buNone/>
            </a:pPr>
            <a:r>
              <a:rPr lang="en-US" sz="1900" b="1" spc="-39" kern="0" dirty="0">
                <a:solidFill>
                  <a:srgbClr val="272525"/>
                </a:solidFill>
                <a:latin typeface="Petrona Bold" pitchFamily="34" charset="0"/>
                <a:ea typeface="Petrona Bold" pitchFamily="34" charset="-122"/>
                <a:cs typeface="Petrona Bold" pitchFamily="34" charset="-120"/>
              </a:rPr>
              <a:t>4</a:t>
            </a:r>
            <a:endParaRPr lang="en-US" sz="1900" dirty="0"/>
          </a:p>
        </p:txBody>
      </p:sp>
      <p:sp>
        <p:nvSpPr>
          <p:cNvPr id="20" name="Text 14"/>
          <p:cNvSpPr/>
          <p:nvPr/>
        </p:nvSpPr>
        <p:spPr>
          <a:xfrm>
            <a:off x="7479030" y="6404372"/>
            <a:ext cx="2710577" cy="338852"/>
          </a:xfrm>
          <a:prstGeom prst="rect">
            <a:avLst/>
          </a:prstGeom>
          <a:noFill/>
          <a:ln/>
        </p:spPr>
        <p:txBody>
          <a:bodyPr wrap="none" lIns="0" tIns="0" rIns="0" bIns="0" rtlCol="0" anchor="t"/>
          <a:lstStyle/>
          <a:p>
            <a:pPr algn="l" indent="0" marL="0">
              <a:lnSpc>
                <a:spcPts val="2650"/>
              </a:lnSpc>
              <a:buNone/>
            </a:pPr>
            <a:r>
              <a:rPr lang="en-US" sz="2100" b="1" spc="-43" kern="0" dirty="0">
                <a:solidFill>
                  <a:srgbClr val="272525"/>
                </a:solidFill>
                <a:latin typeface="Petrona Bold" pitchFamily="34" charset="0"/>
                <a:ea typeface="Petrona Bold" pitchFamily="34" charset="-122"/>
                <a:cs typeface="Petrona Bold" pitchFamily="34" charset="-120"/>
              </a:rPr>
              <a:t>Refinement</a:t>
            </a:r>
            <a:endParaRPr lang="en-US" sz="2100" dirty="0"/>
          </a:p>
        </p:txBody>
      </p:sp>
      <p:sp>
        <p:nvSpPr>
          <p:cNvPr id="21" name="Text 15"/>
          <p:cNvSpPr/>
          <p:nvPr/>
        </p:nvSpPr>
        <p:spPr>
          <a:xfrm>
            <a:off x="7479030" y="6861453"/>
            <a:ext cx="6264354" cy="630793"/>
          </a:xfrm>
          <a:prstGeom prst="rect">
            <a:avLst/>
          </a:prstGeom>
          <a:noFill/>
          <a:ln/>
        </p:spPr>
        <p:txBody>
          <a:bodyPr wrap="square" lIns="0" tIns="0" rIns="0" bIns="0" rtlCol="0" anchor="t"/>
          <a:lstStyle/>
          <a:p>
            <a:pPr algn="l" indent="0" marL="0">
              <a:lnSpc>
                <a:spcPts val="2450"/>
              </a:lnSpc>
              <a:buNone/>
            </a:pPr>
            <a:r>
              <a:rPr lang="en-US" sz="1550" spc="-31" kern="0" dirty="0">
                <a:solidFill>
                  <a:srgbClr val="272525"/>
                </a:solidFill>
                <a:latin typeface="Inter" pitchFamily="34" charset="0"/>
                <a:ea typeface="Inter" pitchFamily="34" charset="-122"/>
                <a:cs typeface="Inter" pitchFamily="34" charset="-120"/>
              </a:rPr>
              <a:t>Iteratively adjust the model or training process based on evaluation results.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5178" y="709970"/>
            <a:ext cx="7746444" cy="1372314"/>
          </a:xfrm>
          <a:prstGeom prst="rect">
            <a:avLst/>
          </a:prstGeom>
          <a:noFill/>
          <a:ln/>
        </p:spPr>
        <p:txBody>
          <a:bodyPr wrap="square" lIns="0" tIns="0" rIns="0" bIns="0" rtlCol="0" anchor="t"/>
          <a:lstStyle/>
          <a:p>
            <a:pPr indent="0" marL="0">
              <a:lnSpc>
                <a:spcPts val="5400"/>
              </a:lnSpc>
              <a:buNone/>
            </a:pPr>
            <a:r>
              <a:rPr lang="en-US" sz="4300" b="1" spc="-86" kern="0" dirty="0">
                <a:solidFill>
                  <a:srgbClr val="F95F88"/>
                </a:solidFill>
                <a:latin typeface="Petrona Bold" pitchFamily="34" charset="0"/>
                <a:ea typeface="Petrona Bold" pitchFamily="34" charset="-122"/>
                <a:cs typeface="Petrona Bold" pitchFamily="34" charset="-120"/>
              </a:rPr>
              <a:t>Real-Time Sign Language Detection and Applications</a:t>
            </a:r>
            <a:endParaRPr lang="en-US" sz="4300" dirty="0"/>
          </a:p>
        </p:txBody>
      </p:sp>
      <p:sp>
        <p:nvSpPr>
          <p:cNvPr id="4" name="Text 1"/>
          <p:cNvSpPr/>
          <p:nvPr/>
        </p:nvSpPr>
        <p:spPr>
          <a:xfrm>
            <a:off x="6185178" y="2481501"/>
            <a:ext cx="3723442" cy="658773"/>
          </a:xfrm>
          <a:prstGeom prst="rect">
            <a:avLst/>
          </a:prstGeom>
          <a:noFill/>
          <a:ln/>
        </p:spPr>
        <p:txBody>
          <a:bodyPr wrap="none" lIns="0" tIns="0" rIns="0" bIns="0" rtlCol="0" anchor="t"/>
          <a:lstStyle/>
          <a:p>
            <a:pPr algn="ctr" indent="0" marL="0">
              <a:lnSpc>
                <a:spcPts val="5150"/>
              </a:lnSpc>
              <a:buNone/>
            </a:pPr>
            <a:r>
              <a:rPr lang="en-US" sz="5150" b="1" spc="-104" kern="0" dirty="0">
                <a:solidFill>
                  <a:srgbClr val="272525"/>
                </a:solidFill>
                <a:latin typeface="Petrona Bold" pitchFamily="34" charset="0"/>
                <a:ea typeface="Petrona Bold" pitchFamily="34" charset="-122"/>
                <a:cs typeface="Petrona Bold" pitchFamily="34" charset="-120"/>
              </a:rPr>
              <a:t>1</a:t>
            </a:r>
            <a:endParaRPr lang="en-US" sz="5150" dirty="0"/>
          </a:p>
        </p:txBody>
      </p:sp>
      <p:sp>
        <p:nvSpPr>
          <p:cNvPr id="5" name="Text 2"/>
          <p:cNvSpPr/>
          <p:nvPr/>
        </p:nvSpPr>
        <p:spPr>
          <a:xfrm>
            <a:off x="6674287" y="3389709"/>
            <a:ext cx="2745224" cy="343138"/>
          </a:xfrm>
          <a:prstGeom prst="rect">
            <a:avLst/>
          </a:prstGeom>
          <a:noFill/>
          <a:ln/>
        </p:spPr>
        <p:txBody>
          <a:bodyPr wrap="none" lIns="0" tIns="0" rIns="0" bIns="0" rtlCol="0" anchor="t"/>
          <a:lstStyle/>
          <a:p>
            <a:pPr algn="ctr" indent="0" marL="0">
              <a:lnSpc>
                <a:spcPts val="2700"/>
              </a:lnSpc>
              <a:buNone/>
            </a:pPr>
            <a:r>
              <a:rPr lang="en-US" sz="2150" b="1" spc="-43" kern="0" dirty="0">
                <a:solidFill>
                  <a:srgbClr val="272525"/>
                </a:solidFill>
                <a:latin typeface="Petrona Bold" pitchFamily="34" charset="0"/>
                <a:ea typeface="Petrona Bold" pitchFamily="34" charset="-122"/>
                <a:cs typeface="Petrona Bold" pitchFamily="34" charset="-120"/>
              </a:rPr>
              <a:t>Accessibility</a:t>
            </a:r>
            <a:endParaRPr lang="en-US" sz="2150" dirty="0"/>
          </a:p>
        </p:txBody>
      </p:sp>
      <p:sp>
        <p:nvSpPr>
          <p:cNvPr id="6" name="Text 3"/>
          <p:cNvSpPr/>
          <p:nvPr/>
        </p:nvSpPr>
        <p:spPr>
          <a:xfrm>
            <a:off x="6185178" y="3852624"/>
            <a:ext cx="3723442" cy="638889"/>
          </a:xfrm>
          <a:prstGeom prst="rect">
            <a:avLst/>
          </a:prstGeom>
          <a:noFill/>
          <a:ln/>
        </p:spPr>
        <p:txBody>
          <a:bodyPr wrap="square" lIns="0" tIns="0" rIns="0" bIns="0" rtlCol="0" anchor="t"/>
          <a:lstStyle/>
          <a:p>
            <a:pPr algn="ctr" indent="0" marL="0">
              <a:lnSpc>
                <a:spcPts val="2500"/>
              </a:lnSpc>
              <a:buNone/>
            </a:pPr>
            <a:r>
              <a:rPr lang="en-US" sz="1550" spc="-31" kern="0" dirty="0">
                <a:solidFill>
                  <a:srgbClr val="272525"/>
                </a:solidFill>
                <a:latin typeface="Inter" pitchFamily="34" charset="0"/>
                <a:ea typeface="Inter" pitchFamily="34" charset="-122"/>
                <a:cs typeface="Inter" pitchFamily="34" charset="-120"/>
              </a:rPr>
              <a:t>Enable real-time communication for deaf individuals in various settings.</a:t>
            </a:r>
            <a:endParaRPr lang="en-US" sz="1550" dirty="0"/>
          </a:p>
        </p:txBody>
      </p:sp>
      <p:sp>
        <p:nvSpPr>
          <p:cNvPr id="7" name="Text 4"/>
          <p:cNvSpPr/>
          <p:nvPr/>
        </p:nvSpPr>
        <p:spPr>
          <a:xfrm>
            <a:off x="10208062" y="2481501"/>
            <a:ext cx="3723561" cy="658773"/>
          </a:xfrm>
          <a:prstGeom prst="rect">
            <a:avLst/>
          </a:prstGeom>
          <a:noFill/>
          <a:ln/>
        </p:spPr>
        <p:txBody>
          <a:bodyPr wrap="none" lIns="0" tIns="0" rIns="0" bIns="0" rtlCol="0" anchor="t"/>
          <a:lstStyle/>
          <a:p>
            <a:pPr algn="ctr" indent="0" marL="0">
              <a:lnSpc>
                <a:spcPts val="5150"/>
              </a:lnSpc>
              <a:buNone/>
            </a:pPr>
            <a:r>
              <a:rPr lang="en-US" sz="5150" b="1" spc="-104" kern="0" dirty="0">
                <a:solidFill>
                  <a:srgbClr val="272525"/>
                </a:solidFill>
                <a:latin typeface="Petrona Bold" pitchFamily="34" charset="0"/>
                <a:ea typeface="Petrona Bold" pitchFamily="34" charset="-122"/>
                <a:cs typeface="Petrona Bold" pitchFamily="34" charset="-120"/>
              </a:rPr>
              <a:t>2</a:t>
            </a:r>
            <a:endParaRPr lang="en-US" sz="5150" dirty="0"/>
          </a:p>
        </p:txBody>
      </p:sp>
      <p:sp>
        <p:nvSpPr>
          <p:cNvPr id="8" name="Text 5"/>
          <p:cNvSpPr/>
          <p:nvPr/>
        </p:nvSpPr>
        <p:spPr>
          <a:xfrm>
            <a:off x="10697170" y="3389709"/>
            <a:ext cx="2745224" cy="343138"/>
          </a:xfrm>
          <a:prstGeom prst="rect">
            <a:avLst/>
          </a:prstGeom>
          <a:noFill/>
          <a:ln/>
        </p:spPr>
        <p:txBody>
          <a:bodyPr wrap="none" lIns="0" tIns="0" rIns="0" bIns="0" rtlCol="0" anchor="t"/>
          <a:lstStyle/>
          <a:p>
            <a:pPr algn="ctr" indent="0" marL="0">
              <a:lnSpc>
                <a:spcPts val="2700"/>
              </a:lnSpc>
              <a:buNone/>
            </a:pPr>
            <a:r>
              <a:rPr lang="en-US" sz="2150" b="1" spc="-43" kern="0" dirty="0">
                <a:solidFill>
                  <a:srgbClr val="272525"/>
                </a:solidFill>
                <a:latin typeface="Petrona Bold" pitchFamily="34" charset="0"/>
                <a:ea typeface="Petrona Bold" pitchFamily="34" charset="-122"/>
                <a:cs typeface="Petrona Bold" pitchFamily="34" charset="-120"/>
              </a:rPr>
              <a:t>Education</a:t>
            </a:r>
            <a:endParaRPr lang="en-US" sz="2150" dirty="0"/>
          </a:p>
        </p:txBody>
      </p:sp>
      <p:sp>
        <p:nvSpPr>
          <p:cNvPr id="9" name="Text 6"/>
          <p:cNvSpPr/>
          <p:nvPr/>
        </p:nvSpPr>
        <p:spPr>
          <a:xfrm>
            <a:off x="10208062" y="3852624"/>
            <a:ext cx="3723561" cy="958334"/>
          </a:xfrm>
          <a:prstGeom prst="rect">
            <a:avLst/>
          </a:prstGeom>
          <a:noFill/>
          <a:ln/>
        </p:spPr>
        <p:txBody>
          <a:bodyPr wrap="square" lIns="0" tIns="0" rIns="0" bIns="0" rtlCol="0" anchor="t"/>
          <a:lstStyle/>
          <a:p>
            <a:pPr algn="ctr" indent="0" marL="0">
              <a:lnSpc>
                <a:spcPts val="2500"/>
              </a:lnSpc>
              <a:buNone/>
            </a:pPr>
            <a:r>
              <a:rPr lang="en-US" sz="1550" spc="-31" kern="0" dirty="0">
                <a:solidFill>
                  <a:srgbClr val="272525"/>
                </a:solidFill>
                <a:latin typeface="Inter" pitchFamily="34" charset="0"/>
                <a:ea typeface="Inter" pitchFamily="34" charset="-122"/>
                <a:cs typeface="Inter" pitchFamily="34" charset="-120"/>
              </a:rPr>
              <a:t>Support deaf students by providing a visual way to learn and interact with content.</a:t>
            </a:r>
            <a:endParaRPr lang="en-US" sz="1550" dirty="0"/>
          </a:p>
        </p:txBody>
      </p:sp>
      <p:sp>
        <p:nvSpPr>
          <p:cNvPr id="10" name="Text 7"/>
          <p:cNvSpPr/>
          <p:nvPr/>
        </p:nvSpPr>
        <p:spPr>
          <a:xfrm>
            <a:off x="6185178" y="5509617"/>
            <a:ext cx="3723442" cy="658773"/>
          </a:xfrm>
          <a:prstGeom prst="rect">
            <a:avLst/>
          </a:prstGeom>
          <a:noFill/>
          <a:ln/>
        </p:spPr>
        <p:txBody>
          <a:bodyPr wrap="none" lIns="0" tIns="0" rIns="0" bIns="0" rtlCol="0" anchor="t"/>
          <a:lstStyle/>
          <a:p>
            <a:pPr algn="ctr" indent="0" marL="0">
              <a:lnSpc>
                <a:spcPts val="5150"/>
              </a:lnSpc>
              <a:buNone/>
            </a:pPr>
            <a:r>
              <a:rPr lang="en-US" sz="5150" b="1" spc="-104" kern="0" dirty="0">
                <a:solidFill>
                  <a:srgbClr val="272525"/>
                </a:solidFill>
                <a:latin typeface="Petrona Bold" pitchFamily="34" charset="0"/>
                <a:ea typeface="Petrona Bold" pitchFamily="34" charset="-122"/>
                <a:cs typeface="Petrona Bold" pitchFamily="34" charset="-120"/>
              </a:rPr>
              <a:t>3</a:t>
            </a:r>
            <a:endParaRPr lang="en-US" sz="5150" dirty="0"/>
          </a:p>
        </p:txBody>
      </p:sp>
      <p:sp>
        <p:nvSpPr>
          <p:cNvPr id="11" name="Text 8"/>
          <p:cNvSpPr/>
          <p:nvPr/>
        </p:nvSpPr>
        <p:spPr>
          <a:xfrm>
            <a:off x="6674287" y="6417826"/>
            <a:ext cx="2745224" cy="343138"/>
          </a:xfrm>
          <a:prstGeom prst="rect">
            <a:avLst/>
          </a:prstGeom>
          <a:noFill/>
          <a:ln/>
        </p:spPr>
        <p:txBody>
          <a:bodyPr wrap="none" lIns="0" tIns="0" rIns="0" bIns="0" rtlCol="0" anchor="t"/>
          <a:lstStyle/>
          <a:p>
            <a:pPr algn="ctr" indent="0" marL="0">
              <a:lnSpc>
                <a:spcPts val="2700"/>
              </a:lnSpc>
              <a:buNone/>
            </a:pPr>
            <a:r>
              <a:rPr lang="en-US" sz="2150" b="1" spc="-43" kern="0" dirty="0">
                <a:solidFill>
                  <a:srgbClr val="272525"/>
                </a:solidFill>
                <a:latin typeface="Petrona Bold" pitchFamily="34" charset="0"/>
                <a:ea typeface="Petrona Bold" pitchFamily="34" charset="-122"/>
                <a:cs typeface="Petrona Bold" pitchFamily="34" charset="-120"/>
              </a:rPr>
              <a:t>Healthcare</a:t>
            </a:r>
            <a:endParaRPr lang="en-US" sz="2150" dirty="0"/>
          </a:p>
        </p:txBody>
      </p:sp>
      <p:sp>
        <p:nvSpPr>
          <p:cNvPr id="12" name="Text 9"/>
          <p:cNvSpPr/>
          <p:nvPr/>
        </p:nvSpPr>
        <p:spPr>
          <a:xfrm>
            <a:off x="6185178" y="6880741"/>
            <a:ext cx="3723442" cy="638889"/>
          </a:xfrm>
          <a:prstGeom prst="rect">
            <a:avLst/>
          </a:prstGeom>
          <a:noFill/>
          <a:ln/>
        </p:spPr>
        <p:txBody>
          <a:bodyPr wrap="square" lIns="0" tIns="0" rIns="0" bIns="0" rtlCol="0" anchor="t"/>
          <a:lstStyle/>
          <a:p>
            <a:pPr algn="ctr" indent="0" marL="0">
              <a:lnSpc>
                <a:spcPts val="2500"/>
              </a:lnSpc>
              <a:buNone/>
            </a:pPr>
            <a:r>
              <a:rPr lang="en-US" sz="1550" spc="-31" kern="0" dirty="0">
                <a:solidFill>
                  <a:srgbClr val="272525"/>
                </a:solidFill>
                <a:latin typeface="Inter" pitchFamily="34" charset="0"/>
                <a:ea typeface="Inter" pitchFamily="34" charset="-122"/>
                <a:cs typeface="Inter" pitchFamily="34" charset="-120"/>
              </a:rPr>
              <a:t>Facilitate communication between deaf patients and healthcare professionals.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2024-12-20T17:38:55Z</dcterms:created>
  <dcterms:modified xsi:type="dcterms:W3CDTF">2024-12-20T17:38:55Z</dcterms:modified>
</cp:coreProperties>
</file>